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78B2F7-893F-1D48-8E0E-A5073390AA2F}" v="39" dt="2024-12-04T12:36:38.0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p:restoredTop sz="94650"/>
  </p:normalViewPr>
  <p:slideViewPr>
    <p:cSldViewPr snapToGrid="0">
      <p:cViewPr varScale="1">
        <p:scale>
          <a:sx n="78" d="100"/>
          <a:sy n="78" d="100"/>
        </p:scale>
        <p:origin x="102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5ECF7-131D-5AE6-D5C8-06AFAE5783F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ACDCC85-0F7B-BE80-794F-15F9E0FEF9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B5D76338-CAA8-0925-B910-4E2E1266311F}"/>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5" name="Footer Placeholder 4">
            <a:extLst>
              <a:ext uri="{FF2B5EF4-FFF2-40B4-BE49-F238E27FC236}">
                <a16:creationId xmlns:a16="http://schemas.microsoft.com/office/drawing/2014/main" id="{8AE0A02D-30EA-E840-68F6-34EAD3EF05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AFA5DB-BA0F-5E4F-9562-F7C0CD97580D}"/>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260641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705BA-235F-ABF0-9F53-95D3791A709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F28E5CA-82A6-20CD-27CB-25CED6EB147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6C5F48D-6217-06AD-0D48-D8470C3EBB4D}"/>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5" name="Footer Placeholder 4">
            <a:extLst>
              <a:ext uri="{FF2B5EF4-FFF2-40B4-BE49-F238E27FC236}">
                <a16:creationId xmlns:a16="http://schemas.microsoft.com/office/drawing/2014/main" id="{B73DA5FE-2875-940E-A670-EE51F6FCFE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F9CD0D-69F3-5886-0BA3-8741E51C0F3D}"/>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425369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3D5ABE-EE06-4AD1-FD92-4BCB53AB0F2E}"/>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F136AD8-4C15-AE66-C26B-C3941CFDF32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C5EDD34-E96A-436A-15A8-546CBB807DD9}"/>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5" name="Footer Placeholder 4">
            <a:extLst>
              <a:ext uri="{FF2B5EF4-FFF2-40B4-BE49-F238E27FC236}">
                <a16:creationId xmlns:a16="http://schemas.microsoft.com/office/drawing/2014/main" id="{AD52BD96-2F15-D1D0-DD30-D13DE2941F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5C9126-D286-B7BE-E940-5299B0FB8EE0}"/>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283163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69529-783B-5F6D-791E-E1B659B6880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DB0F091-5945-5C18-D469-7E4965FC8E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63A9D71-BD53-41E0-400C-DD13D2E624AE}"/>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5" name="Footer Placeholder 4">
            <a:extLst>
              <a:ext uri="{FF2B5EF4-FFF2-40B4-BE49-F238E27FC236}">
                <a16:creationId xmlns:a16="http://schemas.microsoft.com/office/drawing/2014/main" id="{320C2469-E871-DFB5-2FF9-9AD46AC85B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B33922-A415-8511-0196-CBFE6C08F2C0}"/>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156780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756D1-A85A-3DC6-7F8E-C2BFD5760AE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AF532AE-F4B2-F0E0-AD97-CF8A6A127B9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0D7F0F4-212C-AAA0-AE1E-898F3C36B44E}"/>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5" name="Footer Placeholder 4">
            <a:extLst>
              <a:ext uri="{FF2B5EF4-FFF2-40B4-BE49-F238E27FC236}">
                <a16:creationId xmlns:a16="http://schemas.microsoft.com/office/drawing/2014/main" id="{383329C6-0415-2A9C-335E-741EA03D4D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A1FE72-48D2-F1F1-8EDC-6B9F6AC25878}"/>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270577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CA38-D344-1766-CFBF-D688991FED3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79715B2-092D-653B-A1B2-7724B16AA03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6654B26-DA37-427C-987E-D960F0C5AB1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8A143442-8D38-22C8-B46D-21CAABEC24C7}"/>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6" name="Footer Placeholder 5">
            <a:extLst>
              <a:ext uri="{FF2B5EF4-FFF2-40B4-BE49-F238E27FC236}">
                <a16:creationId xmlns:a16="http://schemas.microsoft.com/office/drawing/2014/main" id="{D3DEC778-CBD8-3A85-67D8-C6FB82F55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E9B603-92A7-83D6-034C-157C590484F5}"/>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103899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19E55-F9CC-1A46-5B0A-D49B1E19C85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DAC2F06-05FF-F487-E79E-D1EA3CD35C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905E956-298C-CE18-8A63-419DF46594A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A614003-D27C-BF71-A794-467378281E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A6B2055-D43F-09FC-E987-9696FB79816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8FC03471-8359-7353-3683-CBAC9D831B09}"/>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8" name="Footer Placeholder 7">
            <a:extLst>
              <a:ext uri="{FF2B5EF4-FFF2-40B4-BE49-F238E27FC236}">
                <a16:creationId xmlns:a16="http://schemas.microsoft.com/office/drawing/2014/main" id="{78B99A8A-C27B-6161-2AC0-3939D2741BF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6934C5-21EA-E1CB-CC69-F9745A809FFC}"/>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83588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96EB-2485-F744-D969-E7AB280BE9C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6A043CC-940B-DE53-4C1F-9503FAD7996E}"/>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4" name="Footer Placeholder 3">
            <a:extLst>
              <a:ext uri="{FF2B5EF4-FFF2-40B4-BE49-F238E27FC236}">
                <a16:creationId xmlns:a16="http://schemas.microsoft.com/office/drawing/2014/main" id="{B1AEDA47-7A55-953F-6B24-B5201E2238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3F47E68-9D93-A280-A3F8-D9231E100E22}"/>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224465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9A6913-F8EC-6CCF-1BD9-D24B126F4100}"/>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3" name="Footer Placeholder 2">
            <a:extLst>
              <a:ext uri="{FF2B5EF4-FFF2-40B4-BE49-F238E27FC236}">
                <a16:creationId xmlns:a16="http://schemas.microsoft.com/office/drawing/2014/main" id="{7D237A91-2182-2172-9D07-C8092E3F527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2F936DE-513A-ACD6-E913-758310041268}"/>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2205998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FA3F2-625D-2197-197A-C85F44C40B4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55FD82A-59DA-F6F0-DA62-3C13436689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56A00E2-95A8-591F-1757-3CEBAFB1D1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C4D53D0-ED72-7C61-9206-FBB1197BF137}"/>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6" name="Footer Placeholder 5">
            <a:extLst>
              <a:ext uri="{FF2B5EF4-FFF2-40B4-BE49-F238E27FC236}">
                <a16:creationId xmlns:a16="http://schemas.microsoft.com/office/drawing/2014/main" id="{27F4CB28-56EB-0634-F600-61505FC53C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A5B47D-D3EF-0D50-A358-527A3970B8E5}"/>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91095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4D7C-627D-148D-6568-DF06DF8E1FF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094326DF-2731-BADC-7D21-7953289BE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A949C7B-17F5-9CDC-2636-053E6D98C2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A132450-01B5-1073-5BFD-9D59F1B1928B}"/>
              </a:ext>
            </a:extLst>
          </p:cNvPr>
          <p:cNvSpPr>
            <a:spLocks noGrp="1"/>
          </p:cNvSpPr>
          <p:nvPr>
            <p:ph type="dt" sz="half" idx="10"/>
          </p:nvPr>
        </p:nvSpPr>
        <p:spPr/>
        <p:txBody>
          <a:bodyPr/>
          <a:lstStyle/>
          <a:p>
            <a:fld id="{869D1C90-E25D-4D4F-8C24-23DEF1EC224C}" type="datetimeFigureOut">
              <a:rPr lang="en-GB" smtClean="0"/>
              <a:t>04/12/2024</a:t>
            </a:fld>
            <a:endParaRPr lang="en-GB"/>
          </a:p>
        </p:txBody>
      </p:sp>
      <p:sp>
        <p:nvSpPr>
          <p:cNvPr id="6" name="Footer Placeholder 5">
            <a:extLst>
              <a:ext uri="{FF2B5EF4-FFF2-40B4-BE49-F238E27FC236}">
                <a16:creationId xmlns:a16="http://schemas.microsoft.com/office/drawing/2014/main" id="{E4DBEB08-ED2D-3B9E-F0E8-C1C62FCCFB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F51FE5-9140-9D6B-80A9-D1704E8BAC88}"/>
              </a:ext>
            </a:extLst>
          </p:cNvPr>
          <p:cNvSpPr>
            <a:spLocks noGrp="1"/>
          </p:cNvSpPr>
          <p:nvPr>
            <p:ph type="sldNum" sz="quarter" idx="12"/>
          </p:nvPr>
        </p:nvSpPr>
        <p:spPr/>
        <p:txBody>
          <a:bodyPr/>
          <a:lstStyle/>
          <a:p>
            <a:fld id="{81B8128A-8716-DA46-A65A-B14FE887F58B}" type="slidenum">
              <a:rPr lang="en-GB" smtClean="0"/>
              <a:t>‹#›</a:t>
            </a:fld>
            <a:endParaRPr lang="en-GB"/>
          </a:p>
        </p:txBody>
      </p:sp>
    </p:spTree>
    <p:extLst>
      <p:ext uri="{BB962C8B-B14F-4D97-AF65-F5344CB8AC3E}">
        <p14:creationId xmlns:p14="http://schemas.microsoft.com/office/powerpoint/2010/main" val="323099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4FC610-006A-8987-3F74-1C6401ACDF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3C75054-BFB4-74F0-47E9-50CE5CC0CF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8E09BDF-35BE-5ED2-3A61-A3824FB402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69D1C90-E25D-4D4F-8C24-23DEF1EC224C}" type="datetimeFigureOut">
              <a:rPr lang="en-GB" smtClean="0"/>
              <a:t>04/12/2024</a:t>
            </a:fld>
            <a:endParaRPr lang="en-GB"/>
          </a:p>
        </p:txBody>
      </p:sp>
      <p:sp>
        <p:nvSpPr>
          <p:cNvPr id="5" name="Footer Placeholder 4">
            <a:extLst>
              <a:ext uri="{FF2B5EF4-FFF2-40B4-BE49-F238E27FC236}">
                <a16:creationId xmlns:a16="http://schemas.microsoft.com/office/drawing/2014/main" id="{B01354A4-9523-5CAE-53DB-D43C819A92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4FE74AA-B53B-8949-0543-FA5FB26AD5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B8128A-8716-DA46-A65A-B14FE887F58B}" type="slidenum">
              <a:rPr lang="en-GB" smtClean="0"/>
              <a:t>‹#›</a:t>
            </a:fld>
            <a:endParaRPr lang="en-GB"/>
          </a:p>
        </p:txBody>
      </p:sp>
    </p:spTree>
    <p:extLst>
      <p:ext uri="{BB962C8B-B14F-4D97-AF65-F5344CB8AC3E}">
        <p14:creationId xmlns:p14="http://schemas.microsoft.com/office/powerpoint/2010/main" val="2062268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6F828D28-8E09-41CC-8229-3070B5467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Why Toys All Around Our House Don't Bother Me Anymore">
            <a:extLst>
              <a:ext uri="{FF2B5EF4-FFF2-40B4-BE49-F238E27FC236}">
                <a16:creationId xmlns:a16="http://schemas.microsoft.com/office/drawing/2014/main" id="{18FEFFED-53BF-7D75-ED21-C57180273E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13"/>
          <a:stretch/>
        </p:blipFill>
        <p:spPr bwMode="auto">
          <a:xfrm>
            <a:off x="20" y="-22"/>
            <a:ext cx="12191977" cy="6858022"/>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D5B012D8-7F27-4758-9AC6-C889B154B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103377" y="1100316"/>
            <a:ext cx="6858003" cy="4657347"/>
          </a:xfrm>
          <a:prstGeom prst="rect">
            <a:avLst/>
          </a:prstGeom>
          <a:gradFill flip="none" rotWithShape="1">
            <a:gsLst>
              <a:gs pos="48000">
                <a:srgbClr val="000000">
                  <a:alpha val="24000"/>
                </a:srgbClr>
              </a:gs>
              <a:gs pos="85000">
                <a:srgbClr val="000000">
                  <a:alpha val="45000"/>
                </a:srgbClr>
              </a:gs>
              <a:gs pos="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3A4E3A-DD2F-8676-996F-8DC3AE5D1506}"/>
              </a:ext>
            </a:extLst>
          </p:cNvPr>
          <p:cNvSpPr>
            <a:spLocks noGrp="1"/>
          </p:cNvSpPr>
          <p:nvPr>
            <p:ph type="ctrTitle"/>
          </p:nvPr>
        </p:nvSpPr>
        <p:spPr>
          <a:xfrm>
            <a:off x="242831" y="243417"/>
            <a:ext cx="5452529" cy="3569242"/>
          </a:xfrm>
        </p:spPr>
        <p:txBody>
          <a:bodyPr anchor="t">
            <a:normAutofit/>
          </a:bodyPr>
          <a:lstStyle/>
          <a:p>
            <a:pPr algn="l"/>
            <a:r>
              <a:rPr lang="en-GB" sz="5200" dirty="0">
                <a:solidFill>
                  <a:srgbClr val="FFFFFF"/>
                </a:solidFill>
                <a:latin typeface="Calibri" panose="020F0502020204030204" pitchFamily="34" charset="0"/>
                <a:cs typeface="Calibri" panose="020F0502020204030204" pitchFamily="34" charset="0"/>
              </a:rPr>
              <a:t>The Prophets:</a:t>
            </a:r>
            <a:br>
              <a:rPr lang="en-GB" sz="5200" dirty="0">
                <a:solidFill>
                  <a:srgbClr val="FFFFFF"/>
                </a:solidFill>
                <a:latin typeface="Calibri" panose="020F0502020204030204" pitchFamily="34" charset="0"/>
                <a:cs typeface="Calibri" panose="020F0502020204030204" pitchFamily="34" charset="0"/>
              </a:rPr>
            </a:br>
            <a:r>
              <a:rPr lang="en-GB" sz="5200" dirty="0">
                <a:solidFill>
                  <a:srgbClr val="FFFFFF"/>
                </a:solidFill>
                <a:latin typeface="Calibri" panose="020F0502020204030204" pitchFamily="34" charset="0"/>
                <a:cs typeface="Calibri" panose="020F0502020204030204" pitchFamily="34" charset="0"/>
              </a:rPr>
              <a:t>Getting Ready</a:t>
            </a:r>
          </a:p>
        </p:txBody>
      </p:sp>
      <p:sp>
        <p:nvSpPr>
          <p:cNvPr id="1035" name="Rectangle 1034">
            <a:extLst>
              <a:ext uri="{FF2B5EF4-FFF2-40B4-BE49-F238E27FC236}">
                <a16:creationId xmlns:a16="http://schemas.microsoft.com/office/drawing/2014/main" id="{4063B759-00FC-46D1-9898-8E862526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40187" y="2206184"/>
            <a:ext cx="6858003" cy="2445624"/>
          </a:xfrm>
          <a:prstGeom prst="rect">
            <a:avLst/>
          </a:prstGeom>
          <a:gradFill flip="none" rotWithShape="1">
            <a:gsLst>
              <a:gs pos="48000">
                <a:srgbClr val="000000">
                  <a:alpha val="24000"/>
                </a:srgbClr>
              </a:gs>
              <a:gs pos="85000">
                <a:srgbClr val="000000">
                  <a:alpha val="45000"/>
                </a:srgbClr>
              </a:gs>
              <a:gs pos="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4778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56688E73-49B9-4052-A836-D248C825D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57" name="Rectangle 2056">
            <a:extLst>
              <a:ext uri="{FF2B5EF4-FFF2-40B4-BE49-F238E27FC236}">
                <a16:creationId xmlns:a16="http://schemas.microsoft.com/office/drawing/2014/main" id="{5B6AEE0C-07FE-4154-BC7C-2F20530BC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2050" name="Picture 2" descr="ALONE WITH GOD: THE KEY TO WHOLENESS AND A FULFILLED HEART | The Flaming  Herald">
            <a:extLst>
              <a:ext uri="{FF2B5EF4-FFF2-40B4-BE49-F238E27FC236}">
                <a16:creationId xmlns:a16="http://schemas.microsoft.com/office/drawing/2014/main" id="{0337A76A-D6D2-C16B-663F-5B92B08698DC}"/>
              </a:ext>
            </a:extLst>
          </p:cNvPr>
          <p:cNvPicPr>
            <a:picLocks noChangeAspect="1" noChangeArrowheads="1"/>
          </p:cNvPicPr>
          <p:nvPr/>
        </p:nvPicPr>
        <p:blipFill>
          <a:blip r:embed="rId2">
            <a:alphaModFix amt="60000"/>
            <a:extLst>
              <a:ext uri="{28A0092B-C50C-407E-A947-70E740481C1C}">
                <a14:useLocalDpi xmlns:a14="http://schemas.microsoft.com/office/drawing/2010/main" val="0"/>
              </a:ext>
            </a:extLst>
          </a:blip>
          <a:srcRect t="15730"/>
          <a:stretch/>
        </p:blipFill>
        <p:spPr bwMode="auto">
          <a:xfrm>
            <a:off x="-1" y="10"/>
            <a:ext cx="12192001"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1A06E4C-9AEE-E44D-2A8C-2E5C5271276A}"/>
              </a:ext>
            </a:extLst>
          </p:cNvPr>
          <p:cNvSpPr>
            <a:spLocks noGrp="1"/>
          </p:cNvSpPr>
          <p:nvPr>
            <p:ph type="title"/>
          </p:nvPr>
        </p:nvSpPr>
        <p:spPr>
          <a:xfrm>
            <a:off x="6094476" y="-2"/>
            <a:ext cx="6129866" cy="2319867"/>
          </a:xfrm>
        </p:spPr>
        <p:txBody>
          <a:bodyPr>
            <a:normAutofit/>
          </a:bodyPr>
          <a:lstStyle/>
          <a:p>
            <a:r>
              <a:rPr lang="en-GB" sz="5200" dirty="0">
                <a:solidFill>
                  <a:srgbClr val="FFFFFF"/>
                </a:solidFill>
                <a:latin typeface="Calibri" panose="020F0502020204030204" pitchFamily="34" charset="0"/>
                <a:cs typeface="Calibri" panose="020F0502020204030204" pitchFamily="34" charset="0"/>
              </a:rPr>
              <a:t>A voice of one calling in the wilderness</a:t>
            </a:r>
          </a:p>
        </p:txBody>
      </p:sp>
    </p:spTree>
    <p:extLst>
      <p:ext uri="{BB962C8B-B14F-4D97-AF65-F5344CB8AC3E}">
        <p14:creationId xmlns:p14="http://schemas.microsoft.com/office/powerpoint/2010/main" val="981749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6 Principles for Repentance - Biblical Counseling Center">
            <a:extLst>
              <a:ext uri="{FF2B5EF4-FFF2-40B4-BE49-F238E27FC236}">
                <a16:creationId xmlns:a16="http://schemas.microsoft.com/office/drawing/2014/main" id="{EA4C6B8B-5A49-10DF-9DA2-1533921749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273" b="2714"/>
          <a:stretch/>
        </p:blipFill>
        <p:spPr bwMode="auto">
          <a:xfrm>
            <a:off x="-118533" y="-88900"/>
            <a:ext cx="12520083" cy="70358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05BD7F6-30D6-8E1C-57DF-2E2EBDB46E3F}"/>
              </a:ext>
            </a:extLst>
          </p:cNvPr>
          <p:cNvSpPr>
            <a:spLocks noGrp="1"/>
          </p:cNvSpPr>
          <p:nvPr>
            <p:ph type="title"/>
          </p:nvPr>
        </p:nvSpPr>
        <p:spPr>
          <a:xfrm>
            <a:off x="438150" y="336550"/>
            <a:ext cx="10515600" cy="1325563"/>
          </a:xfrm>
        </p:spPr>
        <p:txBody>
          <a:bodyPr>
            <a:normAutofit/>
          </a:bodyPr>
          <a:lstStyle/>
          <a:p>
            <a:r>
              <a:rPr lang="en-GB" sz="5200" dirty="0">
                <a:solidFill>
                  <a:schemeClr val="bg1"/>
                </a:solidFill>
                <a:latin typeface="Calibri" panose="020F0502020204030204" pitchFamily="34" charset="0"/>
                <a:cs typeface="Calibri" panose="020F0502020204030204" pitchFamily="34" charset="0"/>
              </a:rPr>
              <a:t>Repentance</a:t>
            </a:r>
          </a:p>
        </p:txBody>
      </p:sp>
    </p:spTree>
    <p:extLst>
      <p:ext uri="{BB962C8B-B14F-4D97-AF65-F5344CB8AC3E}">
        <p14:creationId xmlns:p14="http://schemas.microsoft.com/office/powerpoint/2010/main" val="3194586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Announcement Free Stock Photos, Images, and Pictures of Announcement">
            <a:extLst>
              <a:ext uri="{FF2B5EF4-FFF2-40B4-BE49-F238E27FC236}">
                <a16:creationId xmlns:a16="http://schemas.microsoft.com/office/drawing/2014/main" id="{333A0F56-9AB7-F58B-8681-DAB9527BB0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03" t="13138" r="686" b="695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5A4B25E-A46C-D110-1DB7-2361101B1FF0}"/>
              </a:ext>
            </a:extLst>
          </p:cNvPr>
          <p:cNvSpPr>
            <a:spLocks noGrp="1"/>
          </p:cNvSpPr>
          <p:nvPr>
            <p:ph type="title"/>
          </p:nvPr>
        </p:nvSpPr>
        <p:spPr>
          <a:xfrm>
            <a:off x="4356100" y="850900"/>
            <a:ext cx="7835900" cy="5829300"/>
          </a:xfrm>
        </p:spPr>
        <p:txBody>
          <a:bodyPr>
            <a:normAutofit/>
          </a:bodyPr>
          <a:lstStyle/>
          <a:p>
            <a:pPr>
              <a:lnSpc>
                <a:spcPct val="100000"/>
              </a:lnSpc>
            </a:pPr>
            <a:r>
              <a:rPr lang="en-GB" sz="3600" b="0" i="0" dirty="0">
                <a:solidFill>
                  <a:schemeClr val="bg1"/>
                </a:solidFill>
                <a:effectLst/>
                <a:latin typeface="Calibri" panose="020F0502020204030204" pitchFamily="34" charset="0"/>
                <a:cs typeface="Calibri" panose="020F0502020204030204" pitchFamily="34" charset="0"/>
              </a:rPr>
              <a:t>“A voice of one calling in the wilderness,</a:t>
            </a:r>
            <a:br>
              <a:rPr lang="en-GB" sz="3600" dirty="0">
                <a:solidFill>
                  <a:schemeClr val="bg1"/>
                </a:solidFill>
                <a:latin typeface="Calibri" panose="020F0502020204030204" pitchFamily="34" charset="0"/>
                <a:cs typeface="Calibri" panose="020F0502020204030204" pitchFamily="34" charset="0"/>
              </a:rPr>
            </a:br>
            <a:r>
              <a:rPr lang="en-GB" sz="3600" b="0" i="0" dirty="0">
                <a:solidFill>
                  <a:schemeClr val="bg1"/>
                </a:solidFill>
                <a:effectLst/>
                <a:latin typeface="Calibri" panose="020F0502020204030204" pitchFamily="34" charset="0"/>
                <a:cs typeface="Calibri" panose="020F0502020204030204" pitchFamily="34" charset="0"/>
              </a:rPr>
              <a:t>‘Prepare the way for the Lord,</a:t>
            </a:r>
            <a:br>
              <a:rPr lang="en-GB" sz="3600" dirty="0">
                <a:solidFill>
                  <a:schemeClr val="bg1"/>
                </a:solidFill>
                <a:latin typeface="Calibri" panose="020F0502020204030204" pitchFamily="34" charset="0"/>
                <a:cs typeface="Calibri" panose="020F0502020204030204" pitchFamily="34" charset="0"/>
              </a:rPr>
            </a:br>
            <a:r>
              <a:rPr lang="en-GB" sz="3600" b="0" i="0" dirty="0">
                <a:solidFill>
                  <a:schemeClr val="bg1"/>
                </a:solidFill>
                <a:effectLst/>
                <a:latin typeface="Calibri" panose="020F0502020204030204" pitchFamily="34" charset="0"/>
                <a:cs typeface="Calibri" panose="020F0502020204030204" pitchFamily="34" charset="0"/>
              </a:rPr>
              <a:t>    make straight paths for him.</a:t>
            </a:r>
            <a:br>
              <a:rPr lang="en-GB" sz="3600" dirty="0">
                <a:solidFill>
                  <a:schemeClr val="bg1"/>
                </a:solidFill>
                <a:latin typeface="Calibri" panose="020F0502020204030204" pitchFamily="34" charset="0"/>
                <a:cs typeface="Calibri" panose="020F0502020204030204" pitchFamily="34" charset="0"/>
              </a:rPr>
            </a:br>
            <a:r>
              <a:rPr lang="en-GB" sz="3600" b="0" i="0" dirty="0">
                <a:solidFill>
                  <a:schemeClr val="bg1"/>
                </a:solidFill>
                <a:effectLst/>
                <a:latin typeface="Calibri" panose="020F0502020204030204" pitchFamily="34" charset="0"/>
                <a:cs typeface="Calibri" panose="020F0502020204030204" pitchFamily="34" charset="0"/>
              </a:rPr>
              <a:t>Every valley shall be filled in,</a:t>
            </a:r>
            <a:br>
              <a:rPr lang="en-GB" sz="3600" dirty="0">
                <a:solidFill>
                  <a:schemeClr val="bg1"/>
                </a:solidFill>
                <a:latin typeface="Calibri" panose="020F0502020204030204" pitchFamily="34" charset="0"/>
                <a:cs typeface="Calibri" panose="020F0502020204030204" pitchFamily="34" charset="0"/>
              </a:rPr>
            </a:br>
            <a:r>
              <a:rPr lang="en-GB" sz="3600" b="0" i="0" dirty="0">
                <a:solidFill>
                  <a:schemeClr val="bg1"/>
                </a:solidFill>
                <a:effectLst/>
                <a:latin typeface="Calibri" panose="020F0502020204030204" pitchFamily="34" charset="0"/>
                <a:cs typeface="Calibri" panose="020F0502020204030204" pitchFamily="34" charset="0"/>
              </a:rPr>
              <a:t>    every mountain and hill made low.</a:t>
            </a:r>
            <a:br>
              <a:rPr lang="en-GB" sz="3600" dirty="0">
                <a:solidFill>
                  <a:schemeClr val="bg1"/>
                </a:solidFill>
                <a:latin typeface="Calibri" panose="020F0502020204030204" pitchFamily="34" charset="0"/>
                <a:cs typeface="Calibri" panose="020F0502020204030204" pitchFamily="34" charset="0"/>
              </a:rPr>
            </a:br>
            <a:r>
              <a:rPr lang="en-GB" sz="3600" b="0" i="0" dirty="0">
                <a:solidFill>
                  <a:schemeClr val="bg1"/>
                </a:solidFill>
                <a:effectLst/>
                <a:latin typeface="Calibri" panose="020F0502020204030204" pitchFamily="34" charset="0"/>
                <a:cs typeface="Calibri" panose="020F0502020204030204" pitchFamily="34" charset="0"/>
              </a:rPr>
              <a:t>The crooked roads shall become straight,</a:t>
            </a:r>
            <a:br>
              <a:rPr lang="en-GB" sz="3600" dirty="0">
                <a:solidFill>
                  <a:schemeClr val="bg1"/>
                </a:solidFill>
                <a:latin typeface="Calibri" panose="020F0502020204030204" pitchFamily="34" charset="0"/>
                <a:cs typeface="Calibri" panose="020F0502020204030204" pitchFamily="34" charset="0"/>
              </a:rPr>
            </a:br>
            <a:r>
              <a:rPr lang="en-GB" sz="3600" b="0" i="0" dirty="0">
                <a:solidFill>
                  <a:schemeClr val="bg1"/>
                </a:solidFill>
                <a:effectLst/>
                <a:latin typeface="Calibri" panose="020F0502020204030204" pitchFamily="34" charset="0"/>
                <a:cs typeface="Calibri" panose="020F0502020204030204" pitchFamily="34" charset="0"/>
              </a:rPr>
              <a:t>    the rough ways smooth.</a:t>
            </a:r>
            <a:br>
              <a:rPr lang="en-GB" sz="3600" dirty="0">
                <a:solidFill>
                  <a:schemeClr val="bg1"/>
                </a:solidFill>
                <a:latin typeface="Calibri" panose="020F0502020204030204" pitchFamily="34" charset="0"/>
                <a:cs typeface="Calibri" panose="020F0502020204030204" pitchFamily="34" charset="0"/>
              </a:rPr>
            </a:br>
            <a:r>
              <a:rPr lang="en-GB" sz="3600" b="0" i="0" dirty="0">
                <a:solidFill>
                  <a:schemeClr val="bg1"/>
                </a:solidFill>
                <a:effectLst/>
                <a:latin typeface="Calibri" panose="020F0502020204030204" pitchFamily="34" charset="0"/>
                <a:cs typeface="Calibri" panose="020F0502020204030204" pitchFamily="34" charset="0"/>
              </a:rPr>
              <a:t>And all people will see God’s salvation.’”</a:t>
            </a:r>
            <a:br>
              <a:rPr lang="en-GB" sz="3600" b="0" i="0" dirty="0">
                <a:solidFill>
                  <a:schemeClr val="bg1"/>
                </a:solidFill>
                <a:effectLst/>
                <a:latin typeface="Calibri" panose="020F0502020204030204" pitchFamily="34" charset="0"/>
                <a:cs typeface="Calibri" panose="020F0502020204030204" pitchFamily="34" charset="0"/>
              </a:rPr>
            </a:br>
            <a:r>
              <a:rPr lang="en-GB" sz="3600" b="0" i="0" dirty="0">
                <a:solidFill>
                  <a:schemeClr val="bg1"/>
                </a:solidFill>
                <a:effectLst/>
                <a:latin typeface="Calibri" panose="020F0502020204030204" pitchFamily="34" charset="0"/>
                <a:cs typeface="Calibri" panose="020F0502020204030204" pitchFamily="34" charset="0"/>
              </a:rPr>
              <a:t>				</a:t>
            </a:r>
            <a:r>
              <a:rPr lang="en-GB" sz="2800" b="0" i="0" dirty="0">
                <a:solidFill>
                  <a:schemeClr val="bg1"/>
                </a:solidFill>
                <a:effectLst/>
                <a:latin typeface="Calibri" panose="020F0502020204030204" pitchFamily="34" charset="0"/>
                <a:cs typeface="Calibri" panose="020F0502020204030204" pitchFamily="34" charset="0"/>
              </a:rPr>
              <a:t>(Luke 3:4-6, Isaiah 40:3-5)</a:t>
            </a:r>
            <a:endParaRPr lang="en-GB" sz="3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6939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TotalTime>
  <Words>95</Words>
  <Application>Microsoft Office PowerPoint</Application>
  <PresentationFormat>Widescreen</PresentationFormat>
  <Paragraphs>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Calibri</vt:lpstr>
      <vt:lpstr>Office Theme</vt:lpstr>
      <vt:lpstr>The Prophets: Getting Ready</vt:lpstr>
      <vt:lpstr>A voice of one calling in the wilderness</vt:lpstr>
      <vt:lpstr>Repentance</vt:lpstr>
      <vt:lpstr>“A voice of one calling in the wilderness, ‘Prepare the way for the Lord,     make straight paths for him. Every valley shall be filled in,     every mountain and hill made low. The crooked roads shall become straight,     the rough ways smooth. And all people will see God’s salvation.’”     (Luke 3:4-6, Isaiah 40:3-5)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Marcus Pagnam</dc:creator>
  <cp:lastModifiedBy>Church Office</cp:lastModifiedBy>
  <cp:revision>1</cp:revision>
  <dcterms:created xsi:type="dcterms:W3CDTF">2024-12-04T12:12:36Z</dcterms:created>
  <dcterms:modified xsi:type="dcterms:W3CDTF">2024-12-04T13:31:30Z</dcterms:modified>
</cp:coreProperties>
</file>